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5" r:id="rId3"/>
    <p:sldId id="257" r:id="rId4"/>
    <p:sldId id="306" r:id="rId5"/>
    <p:sldId id="286" r:id="rId6"/>
    <p:sldId id="284" r:id="rId7"/>
    <p:sldId id="285" r:id="rId8"/>
    <p:sldId id="287" r:id="rId9"/>
    <p:sldId id="258" r:id="rId10"/>
    <p:sldId id="259" r:id="rId11"/>
    <p:sldId id="260" r:id="rId12"/>
    <p:sldId id="290" r:id="rId13"/>
    <p:sldId id="261" r:id="rId14"/>
    <p:sldId id="262" r:id="rId15"/>
    <p:sldId id="263" r:id="rId16"/>
    <p:sldId id="291" r:id="rId17"/>
    <p:sldId id="264" r:id="rId18"/>
    <p:sldId id="293" r:id="rId19"/>
    <p:sldId id="265" r:id="rId20"/>
    <p:sldId id="294" r:id="rId21"/>
    <p:sldId id="266" r:id="rId22"/>
    <p:sldId id="295" r:id="rId23"/>
    <p:sldId id="267" r:id="rId24"/>
    <p:sldId id="296" r:id="rId25"/>
    <p:sldId id="268" r:id="rId26"/>
    <p:sldId id="297" r:id="rId27"/>
    <p:sldId id="269" r:id="rId28"/>
    <p:sldId id="298" r:id="rId29"/>
    <p:sldId id="270" r:id="rId30"/>
    <p:sldId id="299" r:id="rId31"/>
    <p:sldId id="271" r:id="rId32"/>
    <p:sldId id="300" r:id="rId33"/>
    <p:sldId id="272" r:id="rId34"/>
    <p:sldId id="301" r:id="rId35"/>
    <p:sldId id="283" r:id="rId36"/>
    <p:sldId id="302" r:id="rId37"/>
    <p:sldId id="274" r:id="rId38"/>
    <p:sldId id="303" r:id="rId39"/>
    <p:sldId id="275" r:id="rId40"/>
    <p:sldId id="304" r:id="rId41"/>
    <p:sldId id="307" r:id="rId42"/>
    <p:sldId id="276" r:id="rId4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BC20-A2A1-4580-BA2F-7B2FA04B7980}" type="datetimeFigureOut">
              <a:rPr lang="es-MX" smtClean="0"/>
              <a:pPr/>
              <a:t>18/09/2018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F57A-A1BE-4780-BA33-E13ECF8A96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Colegio de Bachilleres del Estado de Veracruz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MX" dirty="0" smtClean="0"/>
              <a:t>SUBPROYECTO DE </a:t>
            </a:r>
          </a:p>
          <a:p>
            <a:pPr algn="ctr">
              <a:buNone/>
            </a:pPr>
            <a:r>
              <a:rPr lang="es-MX" dirty="0" smtClean="0"/>
              <a:t>PREVENCIÓN DE RIESGOS SOCIALES</a:t>
            </a:r>
          </a:p>
          <a:p>
            <a:pPr algn="ctr">
              <a:buNone/>
            </a:pPr>
            <a:r>
              <a:rPr lang="es-MX" dirty="0" smtClean="0"/>
              <a:t>2018 </a:t>
            </a:r>
            <a:endParaRPr lang="es-MX" dirty="0"/>
          </a:p>
        </p:txBody>
      </p:sp>
      <p:pic>
        <p:nvPicPr>
          <p:cNvPr id="4" name="3 Imagen" descr="C:\Users\DSA_JDominguez\Documents\LOGOS\DIE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6433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78595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Se considera que nuestro país las </a:t>
            </a:r>
            <a:r>
              <a:rPr lang="es-MX" dirty="0"/>
              <a:t>principales  causas del embarazo precoz son la pobreza, la baja calidad escolar, la desigualdad y la falta de capacidad de los jóvenes para fijarse metas.</a:t>
            </a:r>
          </a:p>
          <a:p>
            <a:endParaRPr lang="es-MX" dirty="0"/>
          </a:p>
        </p:txBody>
      </p:sp>
      <p:pic>
        <p:nvPicPr>
          <p:cNvPr id="3074" name="Picture 2" descr="C:\Users\DSA_JDominguez\Documents\EMBARAZO ADOLESC\034n1so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700"/>
            <a:ext cx="9144000" cy="4856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Se tiene que garantizar el acceso a la educación de las adolescentes y ofrecerles opciones de vida distintas a la maternidad. </a:t>
            </a:r>
            <a:endParaRPr lang="es-MX" dirty="0" smtClean="0"/>
          </a:p>
          <a:p>
            <a:pPr algn="just"/>
            <a:r>
              <a:rPr lang="es-MX" dirty="0" smtClean="0"/>
              <a:t>En </a:t>
            </a:r>
            <a:r>
              <a:rPr lang="es-MX" dirty="0"/>
              <a:t>términos prácticos es necesario dar acceso real a la anticoncepción, lo que no sucede en México. Una cosa es que conozcan lo que es un preservativo y otra que lo usen”,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SA_JDominguez\Documents\EMBARAZO ADOLESC\MRTEAOQNK5ABFH3BXAIKW26L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txBody>
          <a:bodyPr/>
          <a:lstStyle/>
          <a:p>
            <a:r>
              <a:rPr lang="es-MX" dirty="0" smtClean="0"/>
              <a:t>El </a:t>
            </a:r>
            <a:r>
              <a:rPr lang="es-MX" dirty="0"/>
              <a:t> embarazo suele ser </a:t>
            </a:r>
            <a:r>
              <a:rPr lang="es-MX" dirty="0" smtClean="0"/>
              <a:t>consecuencia de  </a:t>
            </a:r>
            <a:r>
              <a:rPr lang="es-MX" dirty="0"/>
              <a:t>la falta del uso de métodos anticonceptivos cuando se </a:t>
            </a:r>
            <a:r>
              <a:rPr lang="es-MX" dirty="0" smtClean="0"/>
              <a:t>tienen y/o mantienen </a:t>
            </a:r>
            <a:r>
              <a:rPr lang="es-MX" dirty="0"/>
              <a:t>relaciones sexuales.</a:t>
            </a:r>
          </a:p>
        </p:txBody>
      </p:sp>
      <p:pic>
        <p:nvPicPr>
          <p:cNvPr id="4" name="Picture 2" descr="C:\Users\DSA_JDominguez\Documents\EMBARAZO ADOLESC\4-consejos-para-padres-ante-jpg_800x0-jpg_626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21431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La clave </a:t>
            </a:r>
            <a:r>
              <a:rPr lang="es-MX" dirty="0" smtClean="0"/>
              <a:t>está en tener un comportamiento </a:t>
            </a:r>
            <a:r>
              <a:rPr lang="es-MX" dirty="0"/>
              <a:t>responsable </a:t>
            </a:r>
            <a:r>
              <a:rPr lang="es-MX" dirty="0" smtClean="0"/>
              <a:t>utilizando un preservativo a </a:t>
            </a:r>
            <a:r>
              <a:rPr lang="es-MX" dirty="0"/>
              <a:t>la hora de mantener relaciones sexuales </a:t>
            </a:r>
            <a:r>
              <a:rPr lang="es-MX" dirty="0" smtClean="0"/>
              <a:t>para </a:t>
            </a:r>
            <a:r>
              <a:rPr lang="es-MX" dirty="0"/>
              <a:t>protegerse de un embarazo no deseado y</a:t>
            </a:r>
            <a:r>
              <a:rPr lang="es-MX" dirty="0" smtClean="0"/>
              <a:t> del </a:t>
            </a:r>
            <a:r>
              <a:rPr lang="es-MX" dirty="0"/>
              <a:t>contagio de infecciones  de transmisión sexual.</a:t>
            </a:r>
          </a:p>
          <a:p>
            <a:endParaRPr lang="es-MX" dirty="0"/>
          </a:p>
        </p:txBody>
      </p:sp>
      <p:pic>
        <p:nvPicPr>
          <p:cNvPr id="4" name="3 Imagen" descr="C:\Users\DSA_JDominguez\Documents\EMBARAZO ADOLESC\embarazo-en-adolescentes-1-watch-and-thin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CONCEPTO</a:t>
            </a:r>
          </a:p>
          <a:p>
            <a:pPr>
              <a:buNone/>
            </a:pPr>
            <a:r>
              <a:rPr lang="es-MX" dirty="0" smtClean="0"/>
              <a:t> “Se denomina embarazo </a:t>
            </a:r>
            <a:r>
              <a:rPr lang="es-MX" dirty="0"/>
              <a:t>adolescente, también llamado embarazo precoz o embarazo juvenil, a aquel que se produce en una mujer entre la adolescencia inicial o pubertad -comienzo de la edad fértil- y el final de la adolescencia</a:t>
            </a:r>
            <a:r>
              <a:rPr lang="es-MX" dirty="0" smtClean="0"/>
              <a:t>.” (14-19  años)</a:t>
            </a:r>
          </a:p>
          <a:p>
            <a:pPr algn="r">
              <a:buNone/>
            </a:pPr>
            <a:r>
              <a:rPr lang="es-MX" dirty="0" smtClean="0"/>
              <a:t>  ESANUT 2012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SA_JDominguez\Documents\EMBARAZO ADOLESC\kurtaj-bursa-merkez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07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¿Porque es un problema?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MX" dirty="0" smtClean="0"/>
              <a:t>afecta </a:t>
            </a:r>
            <a:r>
              <a:rPr lang="es-MX" dirty="0"/>
              <a:t>la salud física y emocional de la </a:t>
            </a:r>
            <a:r>
              <a:rPr lang="es-MX" dirty="0" smtClean="0"/>
              <a:t>pareja</a:t>
            </a:r>
            <a:r>
              <a:rPr lang="es-MX" dirty="0"/>
              <a:t>.</a:t>
            </a:r>
          </a:p>
          <a:p>
            <a:pPr lvl="0"/>
            <a:r>
              <a:rPr lang="es-MX" dirty="0" smtClean="0"/>
              <a:t>Modifica la </a:t>
            </a:r>
            <a:r>
              <a:rPr lang="es-MX" dirty="0"/>
              <a:t>condición educativa de </a:t>
            </a:r>
            <a:r>
              <a:rPr lang="es-MX" dirty="0" smtClean="0"/>
              <a:t>ambos. </a:t>
            </a:r>
            <a:endParaRPr lang="es-MX" dirty="0"/>
          </a:p>
          <a:p>
            <a:pPr lvl="0"/>
            <a:r>
              <a:rPr lang="es-MX" dirty="0" smtClean="0"/>
              <a:t>Ocasiona </a:t>
            </a:r>
            <a:r>
              <a:rPr lang="es-MX" dirty="0"/>
              <a:t>más efectos negativos que positivos en su entorno familiar, escolar y social.</a:t>
            </a:r>
          </a:p>
          <a:p>
            <a:pPr lvl="0"/>
            <a:r>
              <a:rPr lang="es-MX" dirty="0" smtClean="0"/>
              <a:t>Rompe </a:t>
            </a:r>
            <a:r>
              <a:rPr lang="es-MX" dirty="0"/>
              <a:t>el proyecto de vida de los futuros </a:t>
            </a:r>
            <a:r>
              <a:rPr lang="es-MX" dirty="0" smtClean="0"/>
              <a:t>padres. </a:t>
            </a:r>
            <a:endParaRPr lang="es-MX" dirty="0"/>
          </a:p>
          <a:p>
            <a:pPr lvl="0"/>
            <a:r>
              <a:rPr lang="es-MX" dirty="0" smtClean="0"/>
              <a:t>Pone </a:t>
            </a:r>
            <a:r>
              <a:rPr lang="es-MX" dirty="0"/>
              <a:t>en peligro físico y emocional a la </a:t>
            </a:r>
            <a:r>
              <a:rPr lang="es-MX" dirty="0" smtClean="0"/>
              <a:t>madre. </a:t>
            </a:r>
            <a:endParaRPr lang="es-MX" dirty="0"/>
          </a:p>
          <a:p>
            <a:pPr lvl="0"/>
            <a:r>
              <a:rPr lang="es-MX" dirty="0"/>
              <a:t>P</a:t>
            </a:r>
            <a:r>
              <a:rPr lang="es-MX" dirty="0" smtClean="0"/>
              <a:t>one </a:t>
            </a:r>
            <a:r>
              <a:rPr lang="es-MX" dirty="0"/>
              <a:t>en riesgo al producto de la gestación a corto, mediano o largo plazo. </a:t>
            </a:r>
          </a:p>
          <a:p>
            <a:pPr>
              <a:buNone/>
            </a:pPr>
            <a:r>
              <a:rPr lang="es-MX" dirty="0" smtClean="0"/>
              <a:t>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SA_JDominguez\Documents\EMBARAZO ADOLESC\IMAGEN-1671148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PRINCIPALES CAUSAS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 </a:t>
            </a:r>
            <a:r>
              <a:rPr lang="es-MX" b="1" dirty="0"/>
              <a:t>Personales</a:t>
            </a:r>
            <a:endParaRPr lang="es-MX" dirty="0"/>
          </a:p>
          <a:p>
            <a:pPr lvl="0"/>
            <a:r>
              <a:rPr lang="es-MX" b="1" dirty="0" err="1"/>
              <a:t>Menarca</a:t>
            </a:r>
            <a:r>
              <a:rPr lang="es-MX" b="1" dirty="0"/>
              <a:t> o menarquía  temprana.</a:t>
            </a:r>
            <a:endParaRPr lang="es-MX" dirty="0"/>
          </a:p>
          <a:p>
            <a:pPr lvl="0"/>
            <a:r>
              <a:rPr lang="es-MX" b="1" dirty="0"/>
              <a:t>Inicio precoz de la actividad sexual. </a:t>
            </a:r>
            <a:endParaRPr lang="es-MX" dirty="0"/>
          </a:p>
          <a:p>
            <a:pPr lvl="0"/>
            <a:r>
              <a:rPr lang="es-MX" b="1" dirty="0"/>
              <a:t>Pensamientos mágicos. </a:t>
            </a:r>
            <a:endParaRPr lang="es-MX" dirty="0"/>
          </a:p>
          <a:p>
            <a:pPr lvl="0"/>
            <a:r>
              <a:rPr lang="es-MX" b="1" dirty="0"/>
              <a:t>Fantasías de infertilidad.</a:t>
            </a:r>
            <a:endParaRPr lang="es-MX" dirty="0"/>
          </a:p>
          <a:p>
            <a:pPr lvl="0"/>
            <a:r>
              <a:rPr lang="es-MX" b="1" dirty="0"/>
              <a:t>Mayor tolerancia al miedo a la maternidad adolescente. </a:t>
            </a:r>
            <a:endParaRPr lang="es-MX" dirty="0"/>
          </a:p>
          <a:p>
            <a:pPr lvl="0"/>
            <a:r>
              <a:rPr lang="es-MX" b="1" dirty="0"/>
              <a:t>Abandono de escuela y/o bajo nivel educativo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00636"/>
            <a:ext cx="8929718" cy="1643074"/>
          </a:xfrm>
        </p:spPr>
        <p:txBody>
          <a:bodyPr>
            <a:normAutofit/>
          </a:bodyPr>
          <a:lstStyle/>
          <a:p>
            <a:pPr algn="just"/>
            <a:r>
              <a:rPr lang="es-MX" sz="2800" b="1" i="1" dirty="0" smtClean="0"/>
              <a:t>"Reconozcamos que los adolescentes tienen relaciones sexuales no porque quieran ser padres, sino porque quieren experimentar el placer“. </a:t>
            </a:r>
            <a:endParaRPr lang="es-MX" sz="2800" i="1" dirty="0"/>
          </a:p>
        </p:txBody>
      </p:sp>
      <p:pic>
        <p:nvPicPr>
          <p:cNvPr id="4" name="Picture 2" descr="C:\Users\DSA_JDominguez\Documents\EMBARAZO ADOLESC\embarazo_adolesc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A_JDominguez\Documents\EMBARAZO ADOLESC\ea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5358"/>
            <a:ext cx="9144000" cy="4732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PRIINCIPALES CAUSAS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 Familiares </a:t>
            </a:r>
            <a:endParaRPr lang="es-MX" dirty="0"/>
          </a:p>
          <a:p>
            <a:pPr lvl="0"/>
            <a:r>
              <a:rPr lang="es-MX" b="1" dirty="0"/>
              <a:t>Pertenecer a una familia disfuncional.</a:t>
            </a:r>
            <a:endParaRPr lang="es-MX" dirty="0"/>
          </a:p>
          <a:p>
            <a:pPr lvl="0"/>
            <a:r>
              <a:rPr lang="es-MX" b="1" dirty="0"/>
              <a:t>La existencia marcada de violencia familiar. </a:t>
            </a:r>
            <a:endParaRPr lang="es-MX" dirty="0"/>
          </a:p>
          <a:p>
            <a:pPr lvl="0"/>
            <a:r>
              <a:rPr lang="es-MX" b="1" dirty="0"/>
              <a:t>Controversias entre su sistema de valores y el de sus familias.</a:t>
            </a:r>
            <a:endParaRPr lang="es-MX" dirty="0"/>
          </a:p>
          <a:p>
            <a:pPr lvl="0"/>
            <a:r>
              <a:rPr lang="es-MX" b="1" dirty="0"/>
              <a:t>Pérdida del vínculo familiar por migración constante. 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SA_JDominguez\Documents\EMBARAZO ADOLESC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864"/>
            <a:ext cx="9085786" cy="445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Principales causas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Sociales</a:t>
            </a:r>
            <a:endParaRPr lang="es-MX" dirty="0"/>
          </a:p>
          <a:p>
            <a:pPr lvl="0"/>
            <a:r>
              <a:rPr lang="es-MX" b="1" dirty="0"/>
              <a:t>Falta o distorsión de la información sexual. </a:t>
            </a:r>
            <a:endParaRPr lang="es-MX" dirty="0"/>
          </a:p>
          <a:p>
            <a:pPr lvl="0"/>
            <a:r>
              <a:rPr lang="es-MX" b="1" dirty="0"/>
              <a:t>Aumento del número de adolescentes. </a:t>
            </a:r>
            <a:endParaRPr lang="es-MX" dirty="0"/>
          </a:p>
          <a:p>
            <a:pPr lvl="0"/>
            <a:r>
              <a:rPr lang="es-MX" b="1" dirty="0"/>
              <a:t>Predominio de factores socioculturales adversos.</a:t>
            </a:r>
            <a:endParaRPr lang="es-MX" dirty="0"/>
          </a:p>
          <a:p>
            <a:pPr lvl="0"/>
            <a:r>
              <a:rPr lang="es-MX" b="1" dirty="0"/>
              <a:t>No considerar el riesgo de infecciones de transmisión sexual. 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A_JDominguez\Documents\EMBARAZO ADOLESC\RESPALDO-EMBARAZO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513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Otros factores a considerar: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/>
            <a:r>
              <a:rPr lang="es-MX" b="1" dirty="0"/>
              <a:t>Relaciones sexuales sin protección </a:t>
            </a:r>
            <a:r>
              <a:rPr lang="es-MX" b="1" dirty="0" smtClean="0"/>
              <a:t> anticonceptiva</a:t>
            </a:r>
            <a:r>
              <a:rPr lang="es-MX" b="1" dirty="0"/>
              <a:t>.</a:t>
            </a:r>
            <a:endParaRPr lang="es-MX" dirty="0"/>
          </a:p>
          <a:p>
            <a:pPr lvl="0"/>
            <a:r>
              <a:rPr lang="es-MX" b="1" dirty="0"/>
              <a:t>Abuso Sexual </a:t>
            </a:r>
            <a:r>
              <a:rPr lang="es-MX" b="1" dirty="0" smtClean="0"/>
              <a:t>.</a:t>
            </a:r>
            <a:endParaRPr lang="es-MX" dirty="0"/>
          </a:p>
          <a:p>
            <a:pPr lvl="0"/>
            <a:r>
              <a:rPr lang="es-MX" b="1" dirty="0" smtClean="0"/>
              <a:t>Violación.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A_JDominguez\Documents\EMBARAZO ADOLESC\ADOLESCE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Razones por las que se decide continuar el embarazo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El matrimonio a edades </a:t>
            </a:r>
            <a:r>
              <a:rPr lang="es-MX" b="1" dirty="0" smtClean="0"/>
              <a:t>tempranas como solución aparente.</a:t>
            </a:r>
          </a:p>
          <a:p>
            <a:r>
              <a:rPr lang="es-MX" b="1" dirty="0"/>
              <a:t>E</a:t>
            </a:r>
            <a:r>
              <a:rPr lang="es-MX" b="1" dirty="0" smtClean="0"/>
              <a:t>l </a:t>
            </a:r>
            <a:r>
              <a:rPr lang="es-MX" b="1" dirty="0"/>
              <a:t>rol de género que tradicionalmente se le asigna a la </a:t>
            </a:r>
            <a:r>
              <a:rPr lang="es-MX" b="1" dirty="0" smtClean="0"/>
              <a:t>mujer. </a:t>
            </a:r>
            <a:endParaRPr lang="es-MX" dirty="0"/>
          </a:p>
          <a:p>
            <a:r>
              <a:rPr lang="es-MX" b="1" dirty="0" smtClean="0"/>
              <a:t>Práctica </a:t>
            </a:r>
            <a:r>
              <a:rPr lang="es-MX" b="1" dirty="0"/>
              <a:t>de relaciones sexuales sin protección anticonceptiva.</a:t>
            </a:r>
            <a:endParaRPr lang="es-MX" dirty="0"/>
          </a:p>
          <a:p>
            <a:r>
              <a:rPr lang="es-MX" b="1" dirty="0"/>
              <a:t>P</a:t>
            </a:r>
            <a:r>
              <a:rPr lang="es-MX" b="1" dirty="0" smtClean="0"/>
              <a:t>resión </a:t>
            </a:r>
            <a:r>
              <a:rPr lang="es-MX" b="1" dirty="0"/>
              <a:t>de los pares para tener relaciones sexuales.</a:t>
            </a:r>
            <a:endParaRPr lang="es-MX" dirty="0"/>
          </a:p>
          <a:p>
            <a:r>
              <a:rPr lang="es-MX" b="1" dirty="0" smtClean="0"/>
              <a:t>Información  </a:t>
            </a:r>
            <a:r>
              <a:rPr lang="es-MX" b="1" dirty="0"/>
              <a:t>sexual </a:t>
            </a:r>
            <a:r>
              <a:rPr lang="es-MX" b="1" dirty="0" smtClean="0"/>
              <a:t>insuficiente </a:t>
            </a:r>
            <a:r>
              <a:rPr lang="es-MX" b="1" dirty="0"/>
              <a:t>sobre métodos </a:t>
            </a:r>
            <a:r>
              <a:rPr lang="es-MX" b="1" dirty="0" smtClean="0"/>
              <a:t>anticonceptivos. 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A_JDominguez\Documents\EMBARAZO ADOLESC\15514557255_56036a177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3440"/>
            <a:ext cx="9144000" cy="418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CONSECUENCIAS INMEDIATAS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5500726"/>
          </a:xfrm>
        </p:spPr>
        <p:txBody>
          <a:bodyPr>
            <a:normAutofit/>
          </a:bodyPr>
          <a:lstStyle/>
          <a:p>
            <a:pPr lvl="0"/>
            <a:r>
              <a:rPr lang="es-MX" dirty="0" smtClean="0"/>
              <a:t>La </a:t>
            </a:r>
            <a:r>
              <a:rPr lang="es-MX" dirty="0"/>
              <a:t>fuerte carga emocional a consecuencia de su cambio físico y </a:t>
            </a:r>
          </a:p>
          <a:p>
            <a:pPr lvl="0"/>
            <a:r>
              <a:rPr lang="es-MX" dirty="0" smtClean="0"/>
              <a:t>La </a:t>
            </a:r>
            <a:r>
              <a:rPr lang="es-MX" dirty="0"/>
              <a:t>influencia, habitualmente negativa, del medio donde vive. </a:t>
            </a:r>
            <a:endParaRPr lang="es-MX" dirty="0" smtClean="0"/>
          </a:p>
          <a:p>
            <a:pPr lvl="0"/>
            <a:r>
              <a:rPr lang="es-MX" dirty="0" smtClean="0"/>
              <a:t>El sentimiento de frustración y/o decepción que le transmite la propia familia. </a:t>
            </a:r>
            <a:endParaRPr lang="es-MX" dirty="0"/>
          </a:p>
          <a:p>
            <a:r>
              <a:rPr lang="es-MX" dirty="0" smtClean="0"/>
              <a:t>El cómo solventar económicamente el embarazo y los estudios. </a:t>
            </a:r>
          </a:p>
          <a:p>
            <a:r>
              <a:rPr lang="es-MX" dirty="0" smtClean="0"/>
              <a:t>Cambios drásticos en el patrón de vida cotidiana. 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</p:spPr>
        <p:txBody>
          <a:bodyPr/>
          <a:lstStyle/>
          <a:p>
            <a:pPr algn="ctr">
              <a:buNone/>
            </a:pPr>
            <a:r>
              <a:rPr lang="es-MX" dirty="0" smtClean="0"/>
              <a:t>MÉXICO 2018</a:t>
            </a:r>
          </a:p>
          <a:p>
            <a:pPr algn="ctr">
              <a:buNone/>
            </a:pPr>
            <a:r>
              <a:rPr lang="es-MX" dirty="0" smtClean="0"/>
              <a:t>1er LUGAR  </a:t>
            </a:r>
          </a:p>
          <a:p>
            <a:pPr algn="ctr">
              <a:buNone/>
            </a:pPr>
            <a:r>
              <a:rPr lang="es-MX" dirty="0" smtClean="0"/>
              <a:t>A NIVEL MUNDIAL EN EMBARAZO ADOLESCENTE </a:t>
            </a:r>
            <a:endParaRPr lang="es-MX" dirty="0"/>
          </a:p>
        </p:txBody>
      </p:sp>
      <p:pic>
        <p:nvPicPr>
          <p:cNvPr id="4" name="Picture 2" descr="C:\Users\DSA_JDominguez\Documents\EMBARAZO ADOLESC\embarazo-en-la-adolescencia-27-07-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SA_JDominguez\Documents\EMBARAZO ADOLESC\58d22c99a4e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3999" cy="582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417638"/>
          </a:xfrm>
        </p:spPr>
        <p:txBody>
          <a:bodyPr>
            <a:normAutofit fontScale="90000"/>
          </a:bodyPr>
          <a:lstStyle/>
          <a:p>
            <a:pPr lvl="0"/>
            <a:r>
              <a:rPr lang="es-MX" sz="3100" b="1" dirty="0"/>
              <a:t>CONSECUENCIAS FÍSICAS, EMOCIONALES, SOCIALES Y ECONÓMICAS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292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MX" b="1" dirty="0"/>
              <a:t>Ruptura del proyecto de </a:t>
            </a:r>
            <a:r>
              <a:rPr lang="es-MX" b="1" dirty="0" smtClean="0"/>
              <a:t>vida.</a:t>
            </a:r>
            <a:endParaRPr lang="es-MX" dirty="0"/>
          </a:p>
          <a:p>
            <a:pPr lvl="0"/>
            <a:r>
              <a:rPr lang="es-MX" b="1" dirty="0"/>
              <a:t>Deserción escolar </a:t>
            </a:r>
            <a:r>
              <a:rPr lang="es-MX" b="1" dirty="0" smtClean="0"/>
              <a:t>.</a:t>
            </a:r>
            <a:endParaRPr lang="es-MX" dirty="0"/>
          </a:p>
          <a:p>
            <a:pPr lvl="0"/>
            <a:r>
              <a:rPr lang="es-MX" b="1" dirty="0"/>
              <a:t>Conflictos familiares y expulsión del hogar </a:t>
            </a:r>
            <a:endParaRPr lang="es-MX" dirty="0"/>
          </a:p>
          <a:p>
            <a:pPr lvl="0"/>
            <a:r>
              <a:rPr lang="es-MX" b="1" dirty="0"/>
              <a:t>Abandono de la pareja </a:t>
            </a:r>
            <a:endParaRPr lang="es-MX" dirty="0"/>
          </a:p>
          <a:p>
            <a:pPr lvl="0"/>
            <a:r>
              <a:rPr lang="es-MX" b="1" dirty="0"/>
              <a:t>Alteración emocional diversa </a:t>
            </a:r>
            <a:r>
              <a:rPr lang="es-MX" b="1" dirty="0" smtClean="0"/>
              <a:t>.</a:t>
            </a:r>
            <a:endParaRPr lang="es-MX" dirty="0"/>
          </a:p>
          <a:p>
            <a:pPr lvl="0"/>
            <a:r>
              <a:rPr lang="es-MX" b="1" dirty="0"/>
              <a:t>Rechazo escolar y </a:t>
            </a:r>
            <a:r>
              <a:rPr lang="es-MX" b="1" dirty="0" smtClean="0"/>
              <a:t>social.</a:t>
            </a:r>
            <a:endParaRPr lang="es-MX" dirty="0"/>
          </a:p>
          <a:p>
            <a:pPr lvl="0"/>
            <a:r>
              <a:rPr lang="es-MX" b="1" dirty="0"/>
              <a:t>Problema para obtener un </a:t>
            </a:r>
            <a:r>
              <a:rPr lang="es-MX" b="1" dirty="0" smtClean="0"/>
              <a:t>empleo. </a:t>
            </a:r>
            <a:endParaRPr lang="es-MX" dirty="0"/>
          </a:p>
          <a:p>
            <a:pPr lvl="0"/>
            <a:r>
              <a:rPr lang="es-MX" b="1" dirty="0"/>
              <a:t>Carencia de un ingreso monetario suficiente. </a:t>
            </a:r>
            <a:endParaRPr lang="es-MX" dirty="0"/>
          </a:p>
          <a:p>
            <a:pPr lvl="0"/>
            <a:r>
              <a:rPr lang="es-MX" b="1" dirty="0"/>
              <a:t>Inclinación al consumo de substancias lícitas e ilícitas </a:t>
            </a:r>
            <a:endParaRPr lang="es-MX" dirty="0"/>
          </a:p>
          <a:p>
            <a:pPr lvl="0"/>
            <a:r>
              <a:rPr lang="es-MX" b="1" dirty="0"/>
              <a:t>Tendencia a la prostitución o </a:t>
            </a:r>
            <a:r>
              <a:rPr lang="es-MX" b="1" dirty="0" smtClean="0"/>
              <a:t>delincuencia.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SA_JDominguez\Documents\EMBARAZO ADOLESC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9548"/>
            <a:ext cx="9144000" cy="567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lvl="0"/>
            <a:r>
              <a:rPr lang="es-MX" sz="2800" b="1" dirty="0"/>
              <a:t>PRINCIPALES EXPRESIONES DE IMPACTO EMOCIONAL EN </a:t>
            </a:r>
            <a:r>
              <a:rPr lang="es-MX" sz="2800" b="1" dirty="0" smtClean="0"/>
              <a:t> </a:t>
            </a:r>
            <a:r>
              <a:rPr lang="es-MX" sz="2800" b="1" dirty="0"/>
              <a:t>MADRES ADOLESCENTES.</a:t>
            </a: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54617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 RIESGOS PERSONALES </a:t>
            </a:r>
            <a:endParaRPr lang="es-MX" dirty="0"/>
          </a:p>
          <a:p>
            <a:pPr lvl="0"/>
            <a:r>
              <a:rPr lang="es-MX" b="1" dirty="0" smtClean="0"/>
              <a:t>Falta de confianza </a:t>
            </a:r>
            <a:r>
              <a:rPr lang="es-MX" b="1" dirty="0"/>
              <a:t>en sí misma </a:t>
            </a:r>
            <a:endParaRPr lang="es-MX" dirty="0"/>
          </a:p>
          <a:p>
            <a:pPr lvl="0"/>
            <a:r>
              <a:rPr lang="es-MX" b="1" dirty="0" smtClean="0"/>
              <a:t>Alteración del  </a:t>
            </a:r>
            <a:r>
              <a:rPr lang="es-MX" b="1" dirty="0"/>
              <a:t>carácter </a:t>
            </a:r>
            <a:endParaRPr lang="es-MX" dirty="0"/>
          </a:p>
          <a:p>
            <a:pPr lvl="0"/>
            <a:r>
              <a:rPr lang="es-MX" b="1" dirty="0" smtClean="0"/>
              <a:t>Incapacidad </a:t>
            </a:r>
            <a:r>
              <a:rPr lang="es-MX" b="1" dirty="0"/>
              <a:t>de organización y planeación en esta nueva etapa de </a:t>
            </a:r>
            <a:r>
              <a:rPr lang="es-MX" b="1" dirty="0" smtClean="0"/>
              <a:t> </a:t>
            </a:r>
            <a:r>
              <a:rPr lang="es-MX" b="1" dirty="0"/>
              <a:t>vida </a:t>
            </a:r>
            <a:endParaRPr lang="es-MX" dirty="0"/>
          </a:p>
          <a:p>
            <a:pPr lvl="0"/>
            <a:r>
              <a:rPr lang="es-MX" b="1" dirty="0" smtClean="0"/>
              <a:t>Falta de control </a:t>
            </a:r>
            <a:r>
              <a:rPr lang="es-MX" b="1" dirty="0"/>
              <a:t>de sus emociones </a:t>
            </a:r>
            <a:endParaRPr lang="es-MX" dirty="0"/>
          </a:p>
          <a:p>
            <a:pPr lvl="0"/>
            <a:r>
              <a:rPr lang="es-MX" b="1" dirty="0" smtClean="0"/>
              <a:t>Imprecisión </a:t>
            </a:r>
            <a:r>
              <a:rPr lang="es-MX" b="1" dirty="0"/>
              <a:t>en sus decisiones </a:t>
            </a:r>
            <a:endParaRPr lang="es-MX" dirty="0"/>
          </a:p>
          <a:p>
            <a:pPr lvl="0"/>
            <a:r>
              <a:rPr lang="es-MX" b="1" dirty="0"/>
              <a:t>Riesgos en </a:t>
            </a:r>
            <a:r>
              <a:rPr lang="es-MX" b="1" dirty="0" smtClean="0"/>
              <a:t>la </a:t>
            </a:r>
            <a:r>
              <a:rPr lang="es-MX" b="1" dirty="0"/>
              <a:t>salud </a:t>
            </a:r>
            <a:r>
              <a:rPr lang="es-MX" b="1" dirty="0" smtClean="0"/>
              <a:t>física. </a:t>
            </a:r>
            <a:endParaRPr lang="es-MX" dirty="0"/>
          </a:p>
          <a:p>
            <a:pPr lvl="0"/>
            <a:r>
              <a:rPr lang="es-MX" b="1" dirty="0"/>
              <a:t>Placenta previa </a:t>
            </a:r>
            <a:endParaRPr lang="es-MX" dirty="0"/>
          </a:p>
          <a:p>
            <a:pPr lvl="0"/>
            <a:r>
              <a:rPr lang="es-MX" b="1" smtClean="0"/>
              <a:t>Pre eclampsia </a:t>
            </a:r>
            <a:endParaRPr lang="es-MX" dirty="0"/>
          </a:p>
          <a:p>
            <a:pPr lvl="0"/>
            <a:r>
              <a:rPr lang="es-MX" b="1" dirty="0"/>
              <a:t>Óbito </a:t>
            </a:r>
            <a:endParaRPr lang="es-MX" dirty="0"/>
          </a:p>
          <a:p>
            <a:pPr lvl="0"/>
            <a:r>
              <a:rPr lang="es-MX" b="1" dirty="0"/>
              <a:t>Anemia severa 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SA_JDominguez\Documents\EMBARAZO ADOLESC\1461687014_133714_1461692445_noticia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181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CONSECUENCIAS A MEDIANO Y LARGO PLAZO 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b="1" dirty="0" smtClean="0"/>
              <a:t>PROBLEMAS SOCIO-LEGALES: </a:t>
            </a:r>
          </a:p>
          <a:p>
            <a:pPr lvl="0"/>
            <a:r>
              <a:rPr lang="es-MX" b="1" dirty="0" smtClean="0"/>
              <a:t>Prostitución </a:t>
            </a:r>
            <a:endParaRPr lang="es-MX" dirty="0" smtClean="0"/>
          </a:p>
          <a:p>
            <a:pPr lvl="0"/>
            <a:r>
              <a:rPr lang="es-MX" b="1" dirty="0" smtClean="0"/>
              <a:t>Adicciones </a:t>
            </a:r>
            <a:endParaRPr lang="es-MX" dirty="0" smtClean="0"/>
          </a:p>
          <a:p>
            <a:pPr lvl="0"/>
            <a:r>
              <a:rPr lang="es-MX" b="1" dirty="0" smtClean="0"/>
              <a:t>Delincuencia </a:t>
            </a:r>
            <a:endParaRPr lang="es-MX" dirty="0" smtClean="0"/>
          </a:p>
          <a:p>
            <a:pPr lvl="0"/>
            <a:r>
              <a:rPr lang="es-MX" b="1" dirty="0" smtClean="0"/>
              <a:t>Suicidio 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SA_JDominguez\Documents\EMBARAZO ADOLESC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ACTITUDES HACIA LA MATERNIDAD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Dificultad para asumir multiplicidad de roles adultos, debido a la inmadurez psicológica en aspectos físicos, cognitivos, afectivos y económicos. </a:t>
            </a:r>
          </a:p>
          <a:p>
            <a:pPr lvl="0"/>
            <a:r>
              <a:rPr lang="es-MX" b="1" dirty="0" smtClean="0"/>
              <a:t>Doble fenómeno de maltrato infantil</a:t>
            </a:r>
          </a:p>
          <a:p>
            <a:pPr lvl="0"/>
            <a:r>
              <a:rPr lang="es-MX" b="1" dirty="0" smtClean="0"/>
              <a:t>Depresión post-parto 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SA_JDominguez\Documents\EMBARAZO ADOLESC\embara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3678"/>
            <a:ext cx="9144000" cy="512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¿QUE HAC E LA ESCUELA PARA PREVENIR  EL EMBARAZO ADOLESCENTE ?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s-MX" dirty="0"/>
              <a:t>prevenir y concientizar a los adolescentes para reconocer si en sus vidas existe violencia sexual.</a:t>
            </a:r>
          </a:p>
          <a:p>
            <a:pPr lvl="0" fontAlgn="base"/>
            <a:r>
              <a:rPr lang="es-MX" dirty="0"/>
              <a:t>impartir educación sexual sin tabúes ni prejuicios como parte de la educación integral.  </a:t>
            </a:r>
          </a:p>
          <a:p>
            <a:r>
              <a:rPr lang="es-MX" dirty="0"/>
              <a:t>Facilitar el acceso de los estudiantes a métodos anticonceptivos</a:t>
            </a:r>
            <a:endParaRPr lang="es-MX" dirty="0" smtClean="0"/>
          </a:p>
          <a:p>
            <a:pPr lvl="0" fontAlgn="base"/>
            <a:r>
              <a:rPr lang="es-MX" dirty="0" smtClean="0"/>
              <a:t>brindar </a:t>
            </a:r>
            <a:r>
              <a:rPr lang="es-MX" dirty="0"/>
              <a:t>consejería en un ambiente cómodo y de confidencialidad, </a:t>
            </a:r>
          </a:p>
          <a:p>
            <a:pPr lvl="0" fontAlgn="base"/>
            <a:r>
              <a:rPr lang="es-MX" dirty="0"/>
              <a:t>evitar la deserción escolar con esquemas flexibles que permitan a las niñas embarazadas seguir estudiando. </a:t>
            </a:r>
          </a:p>
          <a:p>
            <a:pPr lvl="0" fontAlgn="base"/>
            <a:r>
              <a:rPr lang="es-MX" dirty="0"/>
              <a:t>canalizar a las estudiantes embarazadas al acceso a servicios de salud reproductiva especializados que reduzcan la mortalidad materna. </a:t>
            </a:r>
          </a:p>
          <a:p>
            <a:r>
              <a:rPr lang="es-MX" b="1" dirty="0"/>
              <a:t> 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571636"/>
          </a:xfrm>
        </p:spPr>
        <p:txBody>
          <a:bodyPr>
            <a:normAutofit fontScale="92500"/>
          </a:bodyPr>
          <a:lstStyle/>
          <a:p>
            <a:r>
              <a:rPr lang="es-MX" b="1" i="1" dirty="0" smtClean="0"/>
              <a:t>"Hay que entender que el embarazo en el contexto adolescente, no </a:t>
            </a:r>
            <a:r>
              <a:rPr lang="es-MX" b="1" i="1" smtClean="0"/>
              <a:t>es  únicamente </a:t>
            </a:r>
            <a:r>
              <a:rPr lang="es-MX" b="1" i="1" dirty="0" smtClean="0"/>
              <a:t>fruto de las hormonas, sino de un inmenso analfabetismo sexual“.</a:t>
            </a:r>
            <a:endParaRPr lang="es-MX" dirty="0"/>
          </a:p>
        </p:txBody>
      </p:sp>
      <p:pic>
        <p:nvPicPr>
          <p:cNvPr id="1027" name="Picture 3" descr="C:\Users\DSA_JDominguez\Documents\EMBARAZO ADOLESC\Main-banner-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SA_JDominguez\Documents\EMBARAZO ADOLESC\2017-01-26_01-01-50___6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898"/>
            <a:ext cx="9144000" cy="6008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es-MX" dirty="0" smtClean="0"/>
              <a:t>Proyecto IV Coadyuvante </a:t>
            </a:r>
          </a:p>
          <a:p>
            <a:pPr algn="ctr">
              <a:buNone/>
            </a:pPr>
            <a:r>
              <a:rPr lang="es-MX" dirty="0" smtClean="0"/>
              <a:t>Sub-proyecto 1</a:t>
            </a:r>
          </a:p>
          <a:p>
            <a:pPr algn="ctr">
              <a:buNone/>
            </a:pPr>
            <a:r>
              <a:rPr lang="es-MX" dirty="0" smtClean="0"/>
              <a:t>PREVENCIÓN DE RIESGOS SOCIALES </a:t>
            </a:r>
          </a:p>
          <a:p>
            <a:pPr algn="ctr">
              <a:buNone/>
            </a:pPr>
            <a:r>
              <a:rPr lang="es-MX" dirty="0" smtClean="0"/>
              <a:t>Investigación, diseño y elaboración</a:t>
            </a:r>
          </a:p>
          <a:p>
            <a:pPr algn="ctr">
              <a:buNone/>
            </a:pPr>
            <a:r>
              <a:rPr lang="es-MX" dirty="0" smtClean="0"/>
              <a:t>Mtro.  Jesús Enrique Domínguez López.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DSA_JDominguez\Documents\LOGOS\Logo COBAEV 201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85791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3214678" cy="6858000"/>
          </a:xfrm>
        </p:spPr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INFOGRAFÍA </a:t>
            </a:r>
            <a:endParaRPr lang="es-MX" dirty="0"/>
          </a:p>
        </p:txBody>
      </p:sp>
      <p:pic>
        <p:nvPicPr>
          <p:cNvPr id="1026" name="Picture 2" descr="C:\Users\DSA_JDominguez\Documents\EMBARAZO ADOLESC\CggmDD7VIAE5S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SA_JDominguez\Documents\EMBARAZO ADOLESC\embarazo-adolescen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68"/>
            <a:ext cx="9144000" cy="682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SA_JDominguez\Documents\EMBARAZO ADOLESC\infografia_embaraz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A_JDominguez\Documents\EMBARAZO ADOLESC\1329592785_944945_1329593066_noticia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403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i="1" dirty="0" smtClean="0"/>
              <a:t>En México se </a:t>
            </a:r>
            <a:r>
              <a:rPr lang="es-MX" i="1" dirty="0"/>
              <a:t>sigue considerando que la </a:t>
            </a:r>
            <a:r>
              <a:rPr lang="es-MX" i="1" dirty="0" smtClean="0"/>
              <a:t>maternidad a cualquier edad   </a:t>
            </a:r>
            <a:r>
              <a:rPr lang="es-MX" i="1" dirty="0"/>
              <a:t>le confiere a la mujer un estatus diferente y hasta superior del de aquella que no tiene hijos. </a:t>
            </a:r>
            <a:endParaRPr lang="es-MX" i="1" dirty="0" smtClean="0"/>
          </a:p>
          <a:p>
            <a:pPr algn="just"/>
            <a:r>
              <a:rPr lang="es-MX" i="1" dirty="0" smtClean="0"/>
              <a:t>En </a:t>
            </a:r>
            <a:r>
              <a:rPr lang="es-MX" i="1" dirty="0"/>
              <a:t>realidad, sigue siendo un objetivo y una opción de vida fundamental para muchas mujeres por encima de las posibilidades de </a:t>
            </a:r>
            <a:r>
              <a:rPr lang="es-MX" i="1" dirty="0" smtClean="0"/>
              <a:t>educación y de desarrollo </a:t>
            </a:r>
            <a:r>
              <a:rPr lang="es-MX" i="1" dirty="0"/>
              <a:t>individual”.</a:t>
            </a:r>
            <a:r>
              <a:rPr lang="es-MX" dirty="0"/>
              <a:t> </a:t>
            </a:r>
            <a:endParaRPr lang="es-MX" dirty="0" smtClean="0"/>
          </a:p>
          <a:p>
            <a:pPr algn="r">
              <a:buNone/>
            </a:pPr>
            <a:r>
              <a:rPr lang="es-MX" dirty="0" smtClean="0"/>
              <a:t>Instituto de Investigaciones Sociales </a:t>
            </a:r>
          </a:p>
          <a:p>
            <a:pPr algn="r">
              <a:buNone/>
            </a:pPr>
            <a:r>
              <a:rPr lang="es-MX" dirty="0" smtClean="0"/>
              <a:t>UNAM 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906</Words>
  <Application>Microsoft Office PowerPoint</Application>
  <PresentationFormat>Presentación en pantalla (4:3)</PresentationFormat>
  <Paragraphs>119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Colegio de Bachilleres del Estado de Veracruz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¿Porque es un problema?</vt:lpstr>
      <vt:lpstr>Diapositiva 18</vt:lpstr>
      <vt:lpstr>PRINCIPALES CAUSAS</vt:lpstr>
      <vt:lpstr>Diapositiva 20</vt:lpstr>
      <vt:lpstr>PRIINCIPALES CAUSAS </vt:lpstr>
      <vt:lpstr>Diapositiva 22</vt:lpstr>
      <vt:lpstr>Principales causas </vt:lpstr>
      <vt:lpstr>Diapositiva 24</vt:lpstr>
      <vt:lpstr>Otros factores a considerar:</vt:lpstr>
      <vt:lpstr>Diapositiva 26</vt:lpstr>
      <vt:lpstr>Razones por las que se decide continuar el embarazo</vt:lpstr>
      <vt:lpstr>Diapositiva 28</vt:lpstr>
      <vt:lpstr>CONSECUENCIAS INMEDIATAS</vt:lpstr>
      <vt:lpstr>Diapositiva 30</vt:lpstr>
      <vt:lpstr>CONSECUENCIAS FÍSICAS, EMOCIONALES, SOCIALES Y ECONÓMICAS  </vt:lpstr>
      <vt:lpstr>Diapositiva 32</vt:lpstr>
      <vt:lpstr>PRINCIPALES EXPRESIONES DE IMPACTO EMOCIONAL EN  MADRES ADOLESCENTES. </vt:lpstr>
      <vt:lpstr>Diapositiva 34</vt:lpstr>
      <vt:lpstr>CONSECUENCIAS A MEDIANO Y LARGO PLAZO </vt:lpstr>
      <vt:lpstr>Diapositiva 36</vt:lpstr>
      <vt:lpstr>ACTITUDES HACIA LA MATERNIDAD </vt:lpstr>
      <vt:lpstr>Diapositiva 38</vt:lpstr>
      <vt:lpstr>¿QUE HAC E LA ESCUELA PARA PREVENIR  EL EMBARAZO ADOLESCENTE ?</vt:lpstr>
      <vt:lpstr>Diapositiva 40</vt:lpstr>
      <vt:lpstr>Diapositiva 41</vt:lpstr>
      <vt:lpstr>Diapositiva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DSA_JDominguez</dc:creator>
  <cp:lastModifiedBy>DSA_JDominguez</cp:lastModifiedBy>
  <cp:revision>31</cp:revision>
  <dcterms:created xsi:type="dcterms:W3CDTF">2018-08-15T16:30:55Z</dcterms:created>
  <dcterms:modified xsi:type="dcterms:W3CDTF">2018-09-18T18:12:52Z</dcterms:modified>
</cp:coreProperties>
</file>